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4" r:id="rId4"/>
    <p:sldId id="299" r:id="rId5"/>
    <p:sldId id="310" r:id="rId6"/>
    <p:sldId id="295" r:id="rId7"/>
    <p:sldId id="261" r:id="rId8"/>
    <p:sldId id="262" r:id="rId9"/>
    <p:sldId id="307" r:id="rId10"/>
    <p:sldId id="309" r:id="rId11"/>
    <p:sldId id="296" r:id="rId12"/>
    <p:sldId id="263" r:id="rId13"/>
    <p:sldId id="265" r:id="rId14"/>
    <p:sldId id="297" r:id="rId15"/>
    <p:sldId id="308" r:id="rId16"/>
    <p:sldId id="301" r:id="rId17"/>
    <p:sldId id="269" r:id="rId18"/>
    <p:sldId id="270" r:id="rId19"/>
    <p:sldId id="275" r:id="rId20"/>
    <p:sldId id="289" r:id="rId21"/>
    <p:sldId id="271" r:id="rId22"/>
    <p:sldId id="272" r:id="rId23"/>
    <p:sldId id="273" r:id="rId24"/>
    <p:sldId id="274" r:id="rId25"/>
    <p:sldId id="276" r:id="rId26"/>
    <p:sldId id="302" r:id="rId27"/>
    <p:sldId id="300" r:id="rId28"/>
    <p:sldId id="303" r:id="rId29"/>
    <p:sldId id="304" r:id="rId30"/>
    <p:sldId id="284" r:id="rId31"/>
    <p:sldId id="292" r:id="rId32"/>
    <p:sldId id="291" r:id="rId33"/>
    <p:sldId id="290" r:id="rId34"/>
    <p:sldId id="305" r:id="rId35"/>
    <p:sldId id="306" r:id="rId36"/>
    <p:sldId id="288" r:id="rId37"/>
    <p:sldId id="27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es G.M." initials="PG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26"/>
    <p:restoredTop sz="94697"/>
  </p:normalViewPr>
  <p:slideViewPr>
    <p:cSldViewPr snapToGrid="0" snapToObjects="1">
      <p:cViewPr varScale="1">
        <p:scale>
          <a:sx n="77" d="100"/>
          <a:sy n="77" d="100"/>
        </p:scale>
        <p:origin x="192" y="3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3T21:07:22.29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5C7B7-13AD-CF49-B14D-49C2D2133516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3916-6D2B-DB42-862B-17C8CBE6A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1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://www.southampton.ac.uk/~ngcmbits/virtualmachines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egparkes/ML_Intro.git" TargetMode="External"/><Relationship Id="rId3" Type="http://schemas.openxmlformats.org/officeDocument/2006/relationships/hyperlink" Target="https://www.continuum.io/download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modules/preprocessing.html#preprocess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hyperlink" Target="http://playground.tensorflow.org/" TargetMode="Externa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Relationship Id="rId3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ckerHouseYT/OpenAI-NEAT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nsorflow.org" TargetMode="External"/><Relationship Id="rId4" Type="http://schemas.openxmlformats.org/officeDocument/2006/relationships/hyperlink" Target="https://goo.gl/uvhELR" TargetMode="External"/><Relationship Id="rId5" Type="http://schemas.openxmlformats.org/officeDocument/2006/relationships/hyperlink" Target="https://www.youtube.com/watch?v=cKxRvEZd3Mw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Machine Learning 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G. </a:t>
            </a:r>
            <a:r>
              <a:rPr lang="en-US" dirty="0" err="1" smtClean="0"/>
              <a:t>Parkes</a:t>
            </a:r>
            <a:r>
              <a:rPr lang="en-US" dirty="0" smtClean="0"/>
              <a:t>, T. </a:t>
            </a:r>
            <a:r>
              <a:rPr lang="en-US" dirty="0" err="1" smtClean="0"/>
              <a:t>Rampat</a:t>
            </a:r>
            <a:r>
              <a:rPr lang="en-US" dirty="0"/>
              <a:t>, S. Senior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005" y="-8466"/>
            <a:ext cx="1113995" cy="1173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2117" y="6353291"/>
            <a:ext cx="7597831" cy="38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VM at: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://www.southampton.ac.uk/~ngcmbits/virtualmachines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1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93534"/>
            <a:ext cx="10018713" cy="1752599"/>
          </a:xfrm>
        </p:spPr>
        <p:txBody>
          <a:bodyPr/>
          <a:lstStyle/>
          <a:p>
            <a:r>
              <a:rPr lang="en-US" dirty="0" smtClean="0"/>
              <a:t>K-Nearest Neighbours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89" y="2183566"/>
            <a:ext cx="3529735" cy="3192806"/>
          </a:xfrm>
        </p:spPr>
      </p:pic>
      <p:sp>
        <p:nvSpPr>
          <p:cNvPr id="5" name="TextBox 4"/>
          <p:cNvSpPr txBox="1"/>
          <p:nvPr/>
        </p:nvSpPr>
        <p:spPr>
          <a:xfrm>
            <a:off x="1757392" y="1988696"/>
            <a:ext cx="6084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With Nearest Neighbour classifiers, we can use the Euclidean distance as a weight between points as a means of clustering features and identifying them.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Not to be confused with </a:t>
            </a:r>
            <a:r>
              <a:rPr lang="en-US" sz="2400" i="1" dirty="0" smtClean="0"/>
              <a:t>k-means clustering</a:t>
            </a:r>
            <a:r>
              <a:rPr lang="en-US" sz="2400" dirty="0" smtClean="0"/>
              <a:t>; this is a classifier and not a clustering algorithm.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unidentified points are classified according to the label of the majority of nearest neighbours.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265290" y="5651237"/>
            <a:ext cx="35297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By Antti </a:t>
            </a:r>
            <a:r>
              <a:rPr lang="en-US" sz="1000" dirty="0" err="1"/>
              <a:t>Ajanki</a:t>
            </a:r>
            <a:r>
              <a:rPr lang="en-US" sz="1000" dirty="0"/>
              <a:t> </a:t>
            </a:r>
            <a:r>
              <a:rPr lang="en-US" sz="1000" dirty="0" err="1"/>
              <a:t>AnAj</a:t>
            </a:r>
            <a:r>
              <a:rPr lang="en-US" sz="1000" dirty="0"/>
              <a:t> (Own work) [GFDL (http://</a:t>
            </a:r>
            <a:r>
              <a:rPr lang="en-US" sz="1000" dirty="0" err="1"/>
              <a:t>www.gnu.org</a:t>
            </a:r>
            <a:r>
              <a:rPr lang="en-US" sz="1000" dirty="0"/>
              <a:t>/</a:t>
            </a:r>
            <a:r>
              <a:rPr lang="en-US" sz="1000" dirty="0" err="1"/>
              <a:t>copyleft</a:t>
            </a:r>
            <a:r>
              <a:rPr lang="en-US" sz="1000" dirty="0"/>
              <a:t>/</a:t>
            </a:r>
            <a:r>
              <a:rPr lang="en-US" sz="1000" dirty="0" err="1"/>
              <a:t>fdl.html</a:t>
            </a:r>
            <a:r>
              <a:rPr lang="en-US" sz="1000" dirty="0"/>
              <a:t>), CC-BY-SA-3.0 (http://</a:t>
            </a:r>
            <a:r>
              <a:rPr lang="en-US" sz="1000" dirty="0" err="1"/>
              <a:t>creativecommons.org</a:t>
            </a:r>
            <a:r>
              <a:rPr lang="en-US" sz="1000" dirty="0"/>
              <a:t>/licenses/by-</a:t>
            </a:r>
            <a:r>
              <a:rPr lang="en-US" sz="1000" dirty="0" err="1"/>
              <a:t>sa</a:t>
            </a:r>
            <a:r>
              <a:rPr lang="en-US" sz="1000" dirty="0"/>
              <a:t>/3.0/) or CC BY-SA 2.5-2.0-1.0 (http://</a:t>
            </a:r>
            <a:r>
              <a:rPr lang="en-US" sz="1000" dirty="0" err="1"/>
              <a:t>creativecommons.org</a:t>
            </a:r>
            <a:r>
              <a:rPr lang="en-US" sz="1000" dirty="0"/>
              <a:t>/licenses/by-</a:t>
            </a:r>
            <a:r>
              <a:rPr lang="en-US" sz="1000" dirty="0" err="1"/>
              <a:t>sa</a:t>
            </a:r>
            <a:r>
              <a:rPr lang="en-US" sz="1000" dirty="0"/>
              <a:t>/2.5-2.0-1.0)],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9399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83" y="454014"/>
            <a:ext cx="10018713" cy="1752599"/>
          </a:xfrm>
        </p:spPr>
        <p:txBody>
          <a:bodyPr/>
          <a:lstStyle/>
          <a:p>
            <a:r>
              <a:rPr lang="en-US" dirty="0" smtClean="0"/>
              <a:t>Understandability of Machine Learning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91" y="2206613"/>
            <a:ext cx="7149818" cy="4164678"/>
          </a:xfrm>
        </p:spPr>
      </p:pic>
      <p:sp>
        <p:nvSpPr>
          <p:cNvPr id="5" name="TextBox 4"/>
          <p:cNvSpPr txBox="1"/>
          <p:nvPr/>
        </p:nvSpPr>
        <p:spPr>
          <a:xfrm>
            <a:off x="5642520" y="6471713"/>
            <a:ext cx="150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Taken from </a:t>
            </a:r>
            <a:r>
              <a:rPr lang="en-US" sz="1200" dirty="0" err="1" smtClean="0"/>
              <a:t>Nautil.us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35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308485"/>
            <a:ext cx="10018713" cy="3482715"/>
          </a:xfrm>
        </p:spPr>
        <p:txBody>
          <a:bodyPr/>
          <a:lstStyle/>
          <a:p>
            <a:r>
              <a:rPr lang="en-US" dirty="0" smtClean="0"/>
              <a:t>A package in Python programming language. Part of the Anaconda Distribution. </a:t>
            </a:r>
          </a:p>
          <a:p>
            <a:r>
              <a:rPr lang="en-US" dirty="0" smtClean="0"/>
              <a:t>Built on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 and </a:t>
            </a:r>
            <a:r>
              <a:rPr lang="en-US" dirty="0" err="1" smtClean="0"/>
              <a:t>MatPlotLib</a:t>
            </a:r>
            <a:r>
              <a:rPr lang="en-US" dirty="0" smtClean="0"/>
              <a:t> libraries.</a:t>
            </a:r>
          </a:p>
          <a:p>
            <a:r>
              <a:rPr lang="en-US" dirty="0" smtClean="0"/>
              <a:t>Open source, commercially usable.</a:t>
            </a:r>
          </a:p>
          <a:p>
            <a:r>
              <a:rPr lang="en-US" dirty="0" smtClean="0"/>
              <a:t>Simple to set up for most applications, very powerful functionality.</a:t>
            </a:r>
          </a:p>
          <a:p>
            <a:r>
              <a:rPr lang="en-US" dirty="0" smtClean="0"/>
              <a:t>Highly accessible.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80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071011"/>
              </p:ext>
            </p:extLst>
          </p:nvPr>
        </p:nvGraphicFramePr>
        <p:xfrm>
          <a:off x="1746354" y="2100477"/>
          <a:ext cx="9756672" cy="394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2224"/>
                <a:gridCol w="3252224"/>
                <a:gridCol w="32522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r>
                        <a:rPr lang="en-US" baseline="0" dirty="0" smtClean="0"/>
                        <a:t> of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Spam Detection, Image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SVM, random forest, nearest</a:t>
                      </a:r>
                      <a:r>
                        <a:rPr lang="en-US" baseline="0" dirty="0" smtClean="0"/>
                        <a:t> neighbours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 response, stock prices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SVR, Ridge regression, LASSO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segmentation, grouping experiment outcomes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K-Means, Spectral Clustering, mean-shift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Dimensionality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Visualization, increased efficiency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PCA, Feature Selection, non-negative</a:t>
                      </a:r>
                      <a:r>
                        <a:rPr lang="en-US" baseline="0" dirty="0" smtClean="0"/>
                        <a:t> matrix factorisation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Improved accuracy via parameter tuning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</a:t>
                      </a:r>
                      <a:r>
                        <a:rPr lang="en-US" baseline="0" dirty="0" smtClean="0"/>
                        <a:t> search, cross validation, metrics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Transforming</a:t>
                      </a:r>
                      <a:r>
                        <a:rPr lang="en-US" baseline="0" dirty="0" smtClean="0"/>
                        <a:t> data (</a:t>
                      </a:r>
                      <a:r>
                        <a:rPr lang="en-US" baseline="0" dirty="0" err="1" smtClean="0"/>
                        <a:t>i.e</a:t>
                      </a:r>
                      <a:r>
                        <a:rPr lang="en-US" baseline="0" dirty="0" smtClean="0"/>
                        <a:t> text) for use in ML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Extraction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46354" y="6075427"/>
            <a:ext cx="9756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Taken from </a:t>
            </a:r>
            <a:r>
              <a:rPr lang="en-US" sz="1200" dirty="0" err="1" smtClean="0"/>
              <a:t>scikit</a:t>
            </a:r>
            <a:r>
              <a:rPr lang="en-US" sz="1200" dirty="0" err="1"/>
              <a:t>-</a:t>
            </a:r>
            <a:r>
              <a:rPr lang="en-US" sz="1200" dirty="0" err="1" smtClean="0"/>
              <a:t>learn.org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3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– Getting Started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2233534"/>
            <a:ext cx="10018713" cy="360338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the </a:t>
            </a:r>
            <a:r>
              <a:rPr lang="en-US" dirty="0"/>
              <a:t>files aren’t on the VM, clone them from </a:t>
            </a:r>
            <a:r>
              <a:rPr lang="en-US" dirty="0" smtClean="0"/>
              <a:t>GitHub using ‘</a:t>
            </a:r>
            <a:r>
              <a:rPr lang="en-US" dirty="0" err="1" smtClean="0"/>
              <a:t>git</a:t>
            </a:r>
            <a:r>
              <a:rPr lang="en-US" dirty="0" smtClean="0"/>
              <a:t> clone 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github.com/gregparkes/ML_Intro.git</a:t>
            </a:r>
            <a:r>
              <a:rPr lang="en-US" dirty="0" smtClean="0"/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Alternatively use your own machine, install </a:t>
            </a:r>
            <a:r>
              <a:rPr lang="en-US" dirty="0"/>
              <a:t>Anaconda through Homebrew or </a:t>
            </a:r>
            <a:r>
              <a:rPr lang="en-US" dirty="0" smtClean="0"/>
              <a:t>follow instructions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www.continuum.io/downloads</a:t>
            </a:r>
            <a:r>
              <a:rPr lang="en-US" dirty="0" smtClean="0"/>
              <a:t> for your OS. Once you have full Anaconda installed, in Terminal type ‘pip install </a:t>
            </a:r>
            <a:r>
              <a:rPr lang="en-US" dirty="0" err="1" smtClean="0"/>
              <a:t>sklearn</a:t>
            </a:r>
            <a:r>
              <a:rPr lang="en-US" dirty="0" smtClean="0"/>
              <a:t>’, ‘pip install </a:t>
            </a:r>
            <a:r>
              <a:rPr lang="en-US" dirty="0" err="1" smtClean="0"/>
              <a:t>tensorflow</a:t>
            </a:r>
            <a:r>
              <a:rPr lang="en-US" dirty="0" smtClean="0"/>
              <a:t>’ and ‘pip install </a:t>
            </a:r>
            <a:r>
              <a:rPr lang="en-US" dirty="0" err="1" smtClean="0"/>
              <a:t>graphviz</a:t>
            </a:r>
            <a:r>
              <a:rPr lang="en-US" dirty="0" smtClean="0"/>
              <a:t>’ to ensure the correct packages are installed. </a:t>
            </a:r>
            <a:r>
              <a:rPr lang="en-US" dirty="0" err="1" smtClean="0"/>
              <a:t>NumPy</a:t>
            </a:r>
            <a:r>
              <a:rPr lang="en-US" dirty="0" smtClean="0"/>
              <a:t>, Pandas and </a:t>
            </a:r>
            <a:r>
              <a:rPr lang="en-US" dirty="0" err="1" smtClean="0"/>
              <a:t>Matplotlib</a:t>
            </a:r>
            <a:r>
              <a:rPr lang="en-US" dirty="0" smtClean="0"/>
              <a:t> should come with the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7735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1.1 and 1.2 –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Terminal (Ctrl-Alt-T), cd to Practical_1 directory, then call ‘</a:t>
            </a:r>
            <a:r>
              <a:rPr lang="en-US" dirty="0" err="1"/>
              <a:t>jupyter</a:t>
            </a:r>
            <a:r>
              <a:rPr lang="en-US" dirty="0"/>
              <a:t> notebook’. Open up </a:t>
            </a:r>
            <a:r>
              <a:rPr lang="en-US" dirty="0" err="1"/>
              <a:t>apples.ipynb</a:t>
            </a:r>
            <a:r>
              <a:rPr lang="en-US" dirty="0"/>
              <a:t>. Look at the code and understand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Open up </a:t>
            </a:r>
            <a:r>
              <a:rPr lang="en-US" dirty="0" err="1" smtClean="0"/>
              <a:t>iris.ipynb</a:t>
            </a:r>
            <a:r>
              <a:rPr lang="en-US" dirty="0" smtClean="0"/>
              <a:t> and complete the tasks. Try and complete at least the first 3 examples before looking at the solutions!</a:t>
            </a:r>
          </a:p>
          <a:p>
            <a:r>
              <a:rPr lang="en-US" dirty="0" smtClean="0"/>
              <a:t>Look at the solutions in iris-</a:t>
            </a:r>
            <a:r>
              <a:rPr lang="en-US" dirty="0" err="1" smtClean="0"/>
              <a:t>solutions.ipynb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8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is a subset of AI and is concerned with learning patterns in data to identify and predict useful features.</a:t>
            </a:r>
          </a:p>
          <a:p>
            <a:r>
              <a:rPr lang="en-US" dirty="0" smtClean="0"/>
              <a:t>Ski-Kit Learn is the primary comprehensive package available in Python.</a:t>
            </a:r>
            <a:endParaRPr lang="en-US" dirty="0" smtClean="0"/>
          </a:p>
          <a:p>
            <a:r>
              <a:rPr lang="en-US" dirty="0" smtClean="0"/>
              <a:t>Classification is primarily concerned with identifying to which category an object belongs to.</a:t>
            </a:r>
          </a:p>
          <a:p>
            <a:r>
              <a:rPr lang="en-US" dirty="0" smtClean="0"/>
              <a:t>Decision Trees and K-Nearest Neighbours are examples of classifiers.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4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83194" y="2332032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Regression is a measure of the relationship between some input values (features) and an output value (target).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84310" y="2645818"/>
            <a:ext cx="5298133" cy="406738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Regression can be used for prediction of a target variable, the modeling of relationships, and the testing of hypotheses.</a:t>
            </a:r>
          </a:p>
          <a:p>
            <a:pPr algn="just"/>
            <a:r>
              <a:rPr lang="en-US" dirty="0" smtClean="0"/>
              <a:t>There are many different regression techniques.</a:t>
            </a:r>
          </a:p>
          <a:p>
            <a:pPr algn="just"/>
            <a:r>
              <a:rPr lang="en-US" dirty="0" smtClean="0"/>
              <a:t>Ski-Kit learn contains useful modules for regression.</a:t>
            </a:r>
          </a:p>
        </p:txBody>
      </p:sp>
      <p:pic>
        <p:nvPicPr>
          <p:cNvPr id="9" name="Picture 8" descr="LinearRegression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62" y="2687689"/>
            <a:ext cx="4633207" cy="35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477949" y="1821123"/>
            <a:ext cx="973623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Regression becomes very useful when the dataset being dealt with is large or there are many features to it.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597465"/>
            <a:ext cx="5298132" cy="404046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In a linear regression model, n variables satisfy a linear relationship,</a:t>
            </a:r>
          </a:p>
          <a:p>
            <a:pPr marL="0" indent="0">
              <a:buNone/>
            </a:pPr>
            <a:r>
              <a:rPr lang="en-US" dirty="0" smtClean="0"/>
              <a:t>         y = </a:t>
            </a:r>
            <a:r>
              <a:rPr lang="en-US" dirty="0"/>
              <a:t>β</a:t>
            </a:r>
            <a:r>
              <a:rPr lang="en-US" baseline="-25000" dirty="0" smtClean="0"/>
              <a:t>0</a:t>
            </a:r>
            <a:r>
              <a:rPr lang="en-US" dirty="0" smtClean="0"/>
              <a:t> + β</a:t>
            </a:r>
            <a:r>
              <a:rPr lang="en-US" baseline="-25000" dirty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+ β</a:t>
            </a:r>
            <a:r>
              <a:rPr lang="en-US" baseline="-25000" dirty="0"/>
              <a:t>2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mr-IN" dirty="0" smtClean="0"/>
              <a:t>…</a:t>
            </a:r>
            <a:r>
              <a:rPr lang="en-GB" dirty="0" smtClean="0"/>
              <a:t> + β</a:t>
            </a:r>
            <a:r>
              <a:rPr lang="en-GB" baseline="-25000" dirty="0" err="1"/>
              <a:t>n</a:t>
            </a:r>
            <a:r>
              <a:rPr lang="en-GB" dirty="0" err="1" smtClean="0"/>
              <a:t>x</a:t>
            </a:r>
            <a:r>
              <a:rPr lang="en-GB" baseline="-25000" dirty="0" err="1" smtClean="0"/>
              <a:t>n</a:t>
            </a:r>
            <a:r>
              <a:rPr lang="en-GB" dirty="0" smtClean="0"/>
              <a:t> + </a:t>
            </a:r>
            <a:r>
              <a:rPr lang="en-GB" dirty="0" err="1" smtClean="0"/>
              <a:t>ε</a:t>
            </a:r>
            <a:r>
              <a:rPr lang="en-GB" baseline="-25000" dirty="0" err="1" smtClean="0"/>
              <a:t>i</a:t>
            </a:r>
            <a:endParaRPr lang="en-US" baseline="-25000" dirty="0"/>
          </a:p>
          <a:p>
            <a:pPr algn="just"/>
            <a:r>
              <a:rPr lang="en-US" dirty="0" smtClean="0"/>
              <a:t>where the coefficients β are unknown and </a:t>
            </a:r>
            <a:r>
              <a:rPr lang="en-GB" dirty="0" err="1" smtClean="0"/>
              <a:t>ε</a:t>
            </a:r>
            <a:r>
              <a:rPr lang="en-GB" baseline="-25000" dirty="0" err="1" smtClean="0"/>
              <a:t>i</a:t>
            </a:r>
            <a:r>
              <a:rPr lang="en-GB" baseline="-25000" dirty="0" smtClean="0"/>
              <a:t> </a:t>
            </a:r>
            <a:r>
              <a:rPr lang="en-US" dirty="0" smtClean="0"/>
              <a:t>are random error terms.</a:t>
            </a:r>
          </a:p>
          <a:p>
            <a:pPr algn="just"/>
            <a:r>
              <a:rPr lang="en-US" dirty="0" smtClean="0"/>
              <a:t>By </a:t>
            </a:r>
            <a:r>
              <a:rPr lang="en-US" dirty="0"/>
              <a:t>f</a:t>
            </a:r>
            <a:r>
              <a:rPr lang="en-US" dirty="0" smtClean="0"/>
              <a:t>itting a dataset, the β coefficients can be found and a model made.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4" name="Picture 3" descr="HyperPlane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78" y="2231022"/>
            <a:ext cx="5680792" cy="440691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84310" y="3506563"/>
            <a:ext cx="5298133" cy="384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Font typeface="Arial"/>
              <a:buNone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62246"/>
            <a:ext cx="10018713" cy="3613547"/>
          </a:xfrm>
        </p:spPr>
        <p:txBody>
          <a:bodyPr>
            <a:noAutofit/>
          </a:bodyPr>
          <a:lstStyle/>
          <a:p>
            <a:r>
              <a:rPr lang="en-US" dirty="0" smtClean="0"/>
              <a:t>Preprocessing is the processing of data before modeling or analysis such that it is gotten into a ready state to be worked on.</a:t>
            </a:r>
          </a:p>
          <a:p>
            <a:r>
              <a:rPr lang="en-US" dirty="0" smtClean="0"/>
              <a:t>An example of preprocessing was seen earlier in the first classification exercise, where the texture of the fruit was given as a string and had to be converted to a binary number.</a:t>
            </a:r>
          </a:p>
          <a:p>
            <a:r>
              <a:rPr lang="en-US" dirty="0" smtClean="0"/>
              <a:t>Other preprocessing includes the </a:t>
            </a:r>
            <a:r>
              <a:rPr lang="en-US" dirty="0"/>
              <a:t>splitting of data into training and testing </a:t>
            </a:r>
            <a:r>
              <a:rPr lang="en-US" dirty="0" smtClean="0"/>
              <a:t>sets and </a:t>
            </a:r>
            <a:r>
              <a:rPr lang="en-US" dirty="0" err="1" smtClean="0"/>
              <a:t>normalisation</a:t>
            </a:r>
            <a:r>
              <a:rPr lang="en-US" dirty="0" smtClean="0"/>
              <a:t> of the data.</a:t>
            </a:r>
          </a:p>
          <a:p>
            <a:r>
              <a:rPr lang="en-US" dirty="0" smtClean="0"/>
              <a:t>More about preprocessing can be found on the </a:t>
            </a:r>
            <a:r>
              <a:rPr lang="en-US" dirty="0" err="1" smtClean="0"/>
              <a:t>scikit</a:t>
            </a:r>
            <a:r>
              <a:rPr lang="en-US" dirty="0" smtClean="0"/>
              <a:t>-</a:t>
            </a:r>
            <a:r>
              <a:rPr lang="en-US" dirty="0"/>
              <a:t>learn website: </a:t>
            </a:r>
            <a:r>
              <a:rPr lang="en-US" dirty="0">
                <a:hlinkClick r:id="rId2"/>
              </a:rPr>
              <a:t>http://scikit-learn.org/stable/modules/preprocessing.html#</a:t>
            </a:r>
            <a:r>
              <a:rPr lang="en-US" dirty="0" smtClean="0">
                <a:hlinkClick r:id="rId2"/>
              </a:rPr>
              <a:t>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ntroduction </a:t>
            </a:r>
            <a:r>
              <a:rPr lang="en-US" dirty="0" smtClean="0"/>
              <a:t>to 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</a:t>
            </a:r>
            <a:r>
              <a:rPr lang="en-US" dirty="0" smtClean="0"/>
              <a:t>1 – Decision Trees/K-Means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Regression, Preprocessing and 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2 –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Image Classification, Deep Learning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</a:t>
            </a:r>
            <a:r>
              <a:rPr lang="en-US" dirty="0" smtClean="0"/>
              <a:t>3 </a:t>
            </a:r>
            <a:r>
              <a:rPr lang="en-US" dirty="0" smtClean="0"/>
              <a:t>– </a:t>
            </a:r>
            <a:r>
              <a:rPr lang="en-US" dirty="0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4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Underfiitting</a:t>
            </a:r>
            <a:r>
              <a:rPr lang="en-US" dirty="0"/>
              <a:t> and </a:t>
            </a:r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966831"/>
            <a:ext cx="10018713" cy="4824370"/>
          </a:xfrm>
        </p:spPr>
        <p:txBody>
          <a:bodyPr/>
          <a:lstStyle/>
          <a:p>
            <a:pPr algn="just"/>
            <a:r>
              <a:rPr lang="en-US" dirty="0" smtClean="0"/>
              <a:t>If </a:t>
            </a:r>
            <a:r>
              <a:rPr lang="en-US" dirty="0" err="1" smtClean="0"/>
              <a:t>underfitted</a:t>
            </a:r>
            <a:r>
              <a:rPr lang="en-US" dirty="0" smtClean="0"/>
              <a:t> a model will not be good at making predictions.</a:t>
            </a:r>
          </a:p>
          <a:p>
            <a:pPr algn="just"/>
            <a:r>
              <a:rPr lang="en-US" dirty="0" smtClean="0"/>
              <a:t>If </a:t>
            </a:r>
            <a:r>
              <a:rPr lang="en-US" dirty="0" err="1" smtClean="0"/>
              <a:t>overfitted</a:t>
            </a:r>
            <a:r>
              <a:rPr lang="en-US" dirty="0" smtClean="0"/>
              <a:t> a model has been trained too much on one dataset and while it will good accuracy for that set, for other sets it will not have good accuracy.</a:t>
            </a:r>
          </a:p>
          <a:p>
            <a:pPr algn="just"/>
            <a:r>
              <a:rPr lang="en-US" dirty="0" smtClean="0"/>
              <a:t>One way to reduce </a:t>
            </a:r>
            <a:r>
              <a:rPr lang="en-US" dirty="0" err="1" smtClean="0"/>
              <a:t>overfitting</a:t>
            </a:r>
            <a:r>
              <a:rPr lang="en-US" dirty="0" smtClean="0"/>
              <a:t> is to only include features in a dataset that are believed to have a significant impact on the target.</a:t>
            </a:r>
            <a:endParaRPr lang="en-US" dirty="0"/>
          </a:p>
        </p:txBody>
      </p:sp>
      <p:pic>
        <p:nvPicPr>
          <p:cNvPr id="6" name="Picture 5" descr="UnderOverFit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70" y="4539897"/>
            <a:ext cx="7048500" cy="177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2331" y="6290856"/>
            <a:ext cx="661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https://</a:t>
            </a:r>
            <a:r>
              <a:rPr lang="en-US" sz="1200" dirty="0" err="1">
                <a:latin typeface="Arial"/>
                <a:cs typeface="Arial"/>
              </a:rPr>
              <a:t>stats.stackexchange.com</a:t>
            </a:r>
            <a:r>
              <a:rPr lang="en-US" sz="1200" dirty="0">
                <a:latin typeface="Arial"/>
                <a:cs typeface="Arial"/>
              </a:rPr>
              <a:t>/questions/192007/what-measures-you-look-at-the-determine-over-fitting-in-linear-regression/</a:t>
            </a:r>
            <a:r>
              <a:rPr lang="en-US" sz="1200" dirty="0" smtClean="0">
                <a:latin typeface="Arial"/>
                <a:cs typeface="Arial"/>
              </a:rPr>
              <a:t>192021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81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and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80805"/>
            <a:ext cx="10018713" cy="3822902"/>
          </a:xfrm>
        </p:spPr>
        <p:txBody>
          <a:bodyPr>
            <a:no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cikit</a:t>
            </a:r>
            <a:r>
              <a:rPr lang="en-US" dirty="0" smtClean="0"/>
              <a:t>-learn makes linear regression very simple.</a:t>
            </a:r>
          </a:p>
          <a:p>
            <a:r>
              <a:rPr lang="en-US" dirty="0" smtClean="0"/>
              <a:t>Import the </a:t>
            </a:r>
            <a:r>
              <a:rPr lang="en-US" dirty="0" err="1" smtClean="0"/>
              <a:t>linear_model</a:t>
            </a:r>
            <a:r>
              <a:rPr lang="en-US" dirty="0" smtClean="0"/>
              <a:t> module from </a:t>
            </a:r>
            <a:r>
              <a:rPr lang="en-US" dirty="0" err="1" smtClean="0"/>
              <a:t>sklearn</a:t>
            </a:r>
            <a:r>
              <a:rPr lang="en-US" dirty="0" smtClean="0"/>
              <a:t>, choose which linear model to use, fit the data to it, </a:t>
            </a:r>
            <a:r>
              <a:rPr lang="en-US" dirty="0" err="1" smtClean="0"/>
              <a:t>analyse</a:t>
            </a:r>
            <a:r>
              <a:rPr lang="en-US" dirty="0" smtClean="0"/>
              <a:t> and test the results.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scikit</a:t>
            </a:r>
            <a:r>
              <a:rPr lang="en-US" dirty="0" smtClean="0"/>
              <a:t>-learn there are a number of regression techniques available, including linear, lasso, and ridge regression.</a:t>
            </a:r>
          </a:p>
          <a:p>
            <a:r>
              <a:rPr lang="en-US" dirty="0" smtClean="0"/>
              <a:t>The linear regression techniques can be found under </a:t>
            </a:r>
            <a:r>
              <a:rPr lang="en-US" dirty="0" err="1" smtClean="0"/>
              <a:t>sklearn.linear_model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-learn comes with some built in dataset which can be found under </a:t>
            </a:r>
            <a:r>
              <a:rPr lang="en-US" dirty="0" err="1" smtClean="0"/>
              <a:t>sklearn.datasets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and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50590"/>
            <a:ext cx="10018713" cy="3124201"/>
          </a:xfrm>
        </p:spPr>
        <p:txBody>
          <a:bodyPr/>
          <a:lstStyle/>
          <a:p>
            <a:r>
              <a:rPr lang="en-US" dirty="0" smtClean="0"/>
              <a:t>When the target in a dataset is discrete the problem is one of classification.</a:t>
            </a:r>
          </a:p>
          <a:p>
            <a:r>
              <a:rPr lang="en-US" dirty="0" smtClean="0"/>
              <a:t>When the target in a dataset is continuous then the problem is one of prediction.</a:t>
            </a:r>
          </a:p>
          <a:p>
            <a:r>
              <a:rPr lang="en-US" dirty="0" smtClean="0"/>
              <a:t>It was seen how decision trees were used to classify the type of iris species.</a:t>
            </a:r>
          </a:p>
          <a:p>
            <a:r>
              <a:rPr lang="en-US" dirty="0" smtClean="0"/>
              <a:t>Decision trees can be used continuous targets to predict values and the importance of each feature.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Tree </a:t>
            </a:r>
            <a:r>
              <a:rPr lang="en-US" dirty="0" err="1" smtClean="0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3744323"/>
            <a:ext cx="4837597" cy="2470344"/>
          </a:xfrm>
        </p:spPr>
        <p:txBody>
          <a:bodyPr>
            <a:normAutofit/>
          </a:bodyPr>
          <a:lstStyle/>
          <a:p>
            <a:r>
              <a:rPr lang="en-US" dirty="0" smtClean="0"/>
              <a:t>When an optimal selection of features is chosen the Extra Tree performs as well as the Random Forest, though in general is computationally faster.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57817" y="6178482"/>
            <a:ext cx="55440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 smtClean="0"/>
              <a:t>wwrchgate.net</a:t>
            </a:r>
            <a:r>
              <a:rPr lang="en-US" sz="1200" dirty="0"/>
              <a:t>/301243118_fig4_Figure-6-Random-Forest-</a:t>
            </a:r>
            <a:r>
              <a:rPr lang="en-US" sz="1200" dirty="0" smtClean="0"/>
              <a:t>Model</a:t>
            </a:r>
            <a:r>
              <a:rPr lang="en-US" sz="1200" dirty="0"/>
              <a:t>w.resea</a:t>
            </a:r>
          </a:p>
        </p:txBody>
      </p:sp>
      <p:pic>
        <p:nvPicPr>
          <p:cNvPr id="6" name="Picture 5" descr="RandomFor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17" y="3716410"/>
            <a:ext cx="5545208" cy="246207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483193" y="1814373"/>
            <a:ext cx="10018713" cy="224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help improve accuracy for decision trees with regression and extra tree </a:t>
            </a:r>
            <a:r>
              <a:rPr lang="en-US" dirty="0" err="1" smtClean="0"/>
              <a:t>regressor</a:t>
            </a:r>
            <a:r>
              <a:rPr lang="en-US" dirty="0" smtClean="0"/>
              <a:t> can be used.</a:t>
            </a:r>
          </a:p>
          <a:p>
            <a:pPr algn="just"/>
            <a:r>
              <a:rPr lang="en-US" dirty="0"/>
              <a:t>An extra tree </a:t>
            </a:r>
            <a:r>
              <a:rPr lang="en-US" dirty="0" err="1"/>
              <a:t>regressor</a:t>
            </a:r>
            <a:r>
              <a:rPr lang="en-US" dirty="0"/>
              <a:t> </a:t>
            </a:r>
            <a:r>
              <a:rPr lang="en-US" dirty="0" smtClean="0"/>
              <a:t>fits </a:t>
            </a:r>
            <a:r>
              <a:rPr lang="en-US" dirty="0"/>
              <a:t>a number of </a:t>
            </a:r>
            <a:r>
              <a:rPr lang="en-US" dirty="0" err="1"/>
              <a:t>randomised</a:t>
            </a:r>
            <a:r>
              <a:rPr lang="en-US" dirty="0"/>
              <a:t> trees on </a:t>
            </a:r>
            <a:r>
              <a:rPr lang="en-US" dirty="0" smtClean="0"/>
              <a:t>different subsamples </a:t>
            </a:r>
            <a:r>
              <a:rPr lang="en-US" dirty="0"/>
              <a:t>of the dataset and </a:t>
            </a:r>
            <a:r>
              <a:rPr lang="en-US" dirty="0" smtClean="0"/>
              <a:t>averages them </a:t>
            </a:r>
            <a:r>
              <a:rPr lang="en-US" dirty="0"/>
              <a:t>to improve the </a:t>
            </a:r>
            <a:r>
              <a:rPr lang="en-US" dirty="0" smtClean="0"/>
              <a:t>accuracy </a:t>
            </a:r>
            <a:r>
              <a:rPr lang="en-US" dirty="0"/>
              <a:t>and </a:t>
            </a:r>
            <a:r>
              <a:rPr lang="en-US" dirty="0" smtClean="0"/>
              <a:t>to control </a:t>
            </a:r>
            <a:r>
              <a:rPr lang="en-US" dirty="0" err="1" smtClean="0"/>
              <a:t>overfitting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 and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Extra Trees are hard to </a:t>
            </a:r>
            <a:r>
              <a:rPr lang="en-US" dirty="0" err="1" smtClean="0"/>
              <a:t>visualise</a:t>
            </a:r>
            <a:r>
              <a:rPr lang="en-US" dirty="0" smtClean="0"/>
              <a:t> as there’s typically a large number of trees.</a:t>
            </a:r>
          </a:p>
          <a:p>
            <a:r>
              <a:rPr lang="en-US" dirty="0" smtClean="0"/>
              <a:t>Instead, useful information such as feature importance can be extracted.</a:t>
            </a:r>
          </a:p>
          <a:p>
            <a:r>
              <a:rPr lang="en-US" dirty="0" smtClean="0"/>
              <a:t>Feature importance gives a score to each feature that is a measure of how much they affect the target.</a:t>
            </a:r>
          </a:p>
          <a:p>
            <a:r>
              <a:rPr lang="en-US" dirty="0" smtClean="0"/>
              <a:t>To gauge the accuracy metrics such as the R-squared value can be used.</a:t>
            </a:r>
          </a:p>
          <a:p>
            <a:r>
              <a:rPr lang="en-US" dirty="0" smtClean="0"/>
              <a:t>Feature importance and the R-squared values are easy to extract in </a:t>
            </a:r>
            <a:r>
              <a:rPr lang="en-US" dirty="0" err="1" smtClean="0"/>
              <a:t>scikit</a:t>
            </a:r>
            <a:r>
              <a:rPr lang="en-US" dirty="0" smtClean="0"/>
              <a:t>-learn.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69149"/>
            <a:ext cx="10018713" cy="3124201"/>
          </a:xfrm>
        </p:spPr>
        <p:txBody>
          <a:bodyPr/>
          <a:lstStyle/>
          <a:p>
            <a:r>
              <a:rPr lang="en-US" dirty="0" smtClean="0"/>
              <a:t>An example of linear regression analysis using </a:t>
            </a:r>
            <a:r>
              <a:rPr lang="en-US" dirty="0" err="1" smtClean="0"/>
              <a:t>scikit</a:t>
            </a:r>
            <a:r>
              <a:rPr lang="en-US" dirty="0" smtClean="0"/>
              <a:t>-learn and Python can be found in the ‘</a:t>
            </a:r>
            <a:r>
              <a:rPr lang="en-US" dirty="0" err="1" smtClean="0"/>
              <a:t>RegressionPractical</a:t>
            </a:r>
            <a:r>
              <a:rPr lang="en-US" dirty="0" smtClean="0"/>
              <a:t>’ </a:t>
            </a:r>
            <a:r>
              <a:rPr lang="en-US" dirty="0" err="1" smtClean="0"/>
              <a:t>Jupyter</a:t>
            </a:r>
            <a:r>
              <a:rPr lang="en-US" dirty="0" smtClean="0"/>
              <a:t> Notebook, located in the ‘Practical_2’ directory.</a:t>
            </a:r>
          </a:p>
          <a:p>
            <a:r>
              <a:rPr lang="en-US" dirty="0" smtClean="0"/>
              <a:t>Follow through the regression analysis in this Notebook and perform the same regression analysis for the Boston dataset found in </a:t>
            </a:r>
            <a:r>
              <a:rPr lang="en-US" dirty="0" err="1" smtClean="0"/>
              <a:t>scikit</a:t>
            </a:r>
            <a:r>
              <a:rPr lang="en-US" dirty="0" smtClean="0"/>
              <a:t>-learn.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can be used to find the relationship between a target variable and feature variables.</a:t>
            </a:r>
          </a:p>
          <a:p>
            <a:r>
              <a:rPr lang="en-US" dirty="0"/>
              <a:t>It can also be used to predict values of the target variable for given feature values.</a:t>
            </a:r>
          </a:p>
          <a:p>
            <a:r>
              <a:rPr lang="en-US" dirty="0"/>
              <a:t>Decision trees can be used to make a regression model.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can be found for a given model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7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Classifier With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84310" y="2513472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Basic Introduction to Deep-learning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TensorFlow</a:t>
            </a:r>
            <a:r>
              <a:rPr lang="en-US" dirty="0" smtClean="0"/>
              <a:t> for Poets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2</a:t>
            </a:r>
          </a:p>
        </p:txBody>
      </p:sp>
    </p:spTree>
    <p:extLst>
      <p:ext uri="{BB962C8B-B14F-4D97-AF65-F5344CB8AC3E}">
        <p14:creationId xmlns:p14="http://schemas.microsoft.com/office/powerpoint/2010/main" val="26112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Deep-Learning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735" t="45990" r="68286" b="9996"/>
          <a:stretch/>
        </p:blipFill>
        <p:spPr>
          <a:xfrm>
            <a:off x="1803101" y="2823589"/>
            <a:ext cx="3868739" cy="237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396" t="45294" r="58021" b="21488"/>
          <a:stretch/>
        </p:blipFill>
        <p:spPr>
          <a:xfrm>
            <a:off x="6489811" y="2823589"/>
            <a:ext cx="5041108" cy="182208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03100" y="2023731"/>
            <a:ext cx="3868740" cy="799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Hard Coding</a:t>
            </a:r>
          </a:p>
        </p:txBody>
      </p:sp>
      <p:pic>
        <p:nvPicPr>
          <p:cNvPr id="7" name="Picture 2" descr="Image result for plate number u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6"/>
          <a:stretch/>
        </p:blipFill>
        <p:spPr bwMode="auto">
          <a:xfrm>
            <a:off x="2315785" y="5532386"/>
            <a:ext cx="3371850" cy="80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52814" y="5417096"/>
            <a:ext cx="2969682" cy="2271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E.G License plate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9811" y="4816159"/>
            <a:ext cx="5041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Recap:</a:t>
            </a:r>
          </a:p>
          <a:p>
            <a:r>
              <a:rPr lang="en-US" b="1" dirty="0" smtClean="0"/>
              <a:t>Supervised:</a:t>
            </a:r>
            <a:r>
              <a:rPr lang="en-US" dirty="0" smtClean="0"/>
              <a:t> Feedback every time </a:t>
            </a:r>
            <a:r>
              <a:rPr lang="mr-IN" dirty="0" smtClean="0"/>
              <a:t>–</a:t>
            </a:r>
            <a:r>
              <a:rPr lang="en-US" dirty="0" smtClean="0"/>
              <a:t> (Practical 1)</a:t>
            </a:r>
          </a:p>
          <a:p>
            <a:r>
              <a:rPr lang="en-US" b="1" dirty="0" smtClean="0"/>
              <a:t>Unsupervised:</a:t>
            </a:r>
            <a:r>
              <a:rPr lang="en-US" dirty="0" smtClean="0"/>
              <a:t> No feedback, learns by itself</a:t>
            </a:r>
          </a:p>
          <a:p>
            <a:r>
              <a:rPr lang="en-US" b="1" dirty="0" smtClean="0"/>
              <a:t>Reinforced learning:</a:t>
            </a:r>
            <a:r>
              <a:rPr lang="en-US" dirty="0" smtClean="0"/>
              <a:t> Feedback if positive(trial and error) </a:t>
            </a:r>
            <a:r>
              <a:rPr lang="mr-IN" dirty="0" smtClean="0"/>
              <a:t>–</a:t>
            </a:r>
            <a:r>
              <a:rPr lang="en-US" dirty="0" smtClean="0"/>
              <a:t> Practical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489811" y="2023731"/>
            <a:ext cx="5041108" cy="79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Machine-Learning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41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7735"/>
            <a:ext cx="10018713" cy="1752599"/>
          </a:xfrm>
        </p:spPr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4" name="Picture 3" descr="Image result for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55" y="1448646"/>
            <a:ext cx="8619484" cy="481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license plate u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53" y="1904624"/>
            <a:ext cx="3425995" cy="22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422599" y="2426993"/>
            <a:ext cx="1845765" cy="108630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License plate UK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422598" y="3580715"/>
            <a:ext cx="1845765" cy="108630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License plate FR</a:t>
            </a:r>
          </a:p>
        </p:txBody>
      </p:sp>
      <p:pic>
        <p:nvPicPr>
          <p:cNvPr id="8" name="Picture 7" descr="Image result for license plate fr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94" y="4209664"/>
            <a:ext cx="3179095" cy="7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5412013" y="4571285"/>
            <a:ext cx="1758542" cy="487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200" dirty="0" smtClean="0"/>
              <a:t>f(complex_3)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4878" y="6343616"/>
            <a:ext cx="712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http://playground.tensorflow.org/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5412013" y="2839623"/>
            <a:ext cx="1758542" cy="17316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f(complex_0)</a:t>
            </a:r>
          </a:p>
          <a:p>
            <a:pPr marL="0" indent="0">
              <a:buNone/>
            </a:pPr>
            <a:r>
              <a:rPr lang="en-GB" dirty="0"/>
              <a:t>f</a:t>
            </a:r>
            <a:r>
              <a:rPr lang="en-GB" dirty="0" smtClean="0"/>
              <a:t>(complex_1)</a:t>
            </a:r>
          </a:p>
          <a:p>
            <a:pPr marL="0" indent="0">
              <a:buNone/>
            </a:pPr>
            <a:r>
              <a:rPr lang="en-GB" dirty="0"/>
              <a:t>f</a:t>
            </a:r>
            <a:r>
              <a:rPr lang="en-GB" dirty="0" smtClean="0"/>
              <a:t>(complex_2)</a:t>
            </a:r>
          </a:p>
          <a:p>
            <a:pPr marL="0" indent="0">
              <a:buNone/>
            </a:pPr>
            <a:r>
              <a:rPr lang="en-GB" dirty="0" smtClean="0"/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438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9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understanding of Python.</a:t>
            </a:r>
          </a:p>
          <a:p>
            <a:r>
              <a:rPr lang="en-US" dirty="0"/>
              <a:t>No/Little understanding of Machine Learning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Exposure to Pandas and </a:t>
            </a:r>
            <a:r>
              <a:rPr lang="en-US" dirty="0" err="1" smtClean="0"/>
              <a:t>NumPy</a:t>
            </a:r>
            <a:r>
              <a:rPr lang="en-US" dirty="0" smtClean="0"/>
              <a:t> beneficial.</a:t>
            </a:r>
          </a:p>
          <a:p>
            <a:r>
              <a:rPr lang="en-US" dirty="0" smtClean="0"/>
              <a:t>Knowledge of the </a:t>
            </a:r>
            <a:r>
              <a:rPr lang="en-US" dirty="0" err="1" smtClean="0"/>
              <a:t>Jupyter</a:t>
            </a:r>
            <a:r>
              <a:rPr lang="en-US" dirty="0" smtClean="0"/>
              <a:t> Notebook and a Python IDE like </a:t>
            </a:r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i="1" dirty="0" smtClean="0"/>
              <a:t> </a:t>
            </a:r>
            <a:r>
              <a:rPr lang="en-US" dirty="0" smtClean="0"/>
              <a:t>will be beneficial.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16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scikit learn map for choosing predicti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TensorFlow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77040"/>
            <a:ext cx="6215065" cy="3158181"/>
          </a:xfrm>
        </p:spPr>
        <p:txBody>
          <a:bodyPr/>
          <a:lstStyle/>
          <a:p>
            <a:r>
              <a:rPr lang="en-GB" dirty="0" err="1"/>
              <a:t>TensorFlow</a:t>
            </a:r>
            <a:r>
              <a:rPr lang="en-GB" dirty="0"/>
              <a:t> is a deep learning library recently open-sourced by Google.</a:t>
            </a:r>
          </a:p>
          <a:p>
            <a:r>
              <a:rPr lang="en-GB" dirty="0"/>
              <a:t>But what does it actually do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r>
              <a:rPr lang="en-GB" dirty="0" err="1"/>
              <a:t>TensorFlow</a:t>
            </a:r>
            <a:r>
              <a:rPr lang="en-GB" dirty="0"/>
              <a:t> provides primitives for defining functions on tensors and automatically computing their derivatives.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3568" y="5739885"/>
            <a:ext cx="712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http://playground.tensorflow.org/</a:t>
            </a:r>
            <a:endParaRPr lang="en-US" dirty="0"/>
          </a:p>
        </p:txBody>
      </p:sp>
      <p:pic>
        <p:nvPicPr>
          <p:cNvPr id="5" name="Picture 2" descr="Image result for tensor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2339922"/>
            <a:ext cx="4106334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1 - Supervised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1484310" y="2109802"/>
            <a:ext cx="10018713" cy="1552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https://</a:t>
            </a:r>
            <a:r>
              <a:rPr lang="en-GB" dirty="0" err="1" smtClean="0"/>
              <a:t>codelabs.developers.google.com</a:t>
            </a:r>
            <a:r>
              <a:rPr lang="en-GB" dirty="0" smtClean="0"/>
              <a:t>/</a:t>
            </a:r>
            <a:r>
              <a:rPr lang="en-GB" dirty="0" err="1" smtClean="0"/>
              <a:t>codelabs</a:t>
            </a:r>
            <a:r>
              <a:rPr lang="en-GB" dirty="0" smtClean="0"/>
              <a:t>/</a:t>
            </a:r>
            <a:r>
              <a:rPr lang="en-GB" dirty="0" err="1" smtClean="0"/>
              <a:t>tensorflow</a:t>
            </a:r>
            <a:r>
              <a:rPr lang="en-GB" dirty="0" smtClean="0"/>
              <a:t>-for-poets/?</a:t>
            </a:r>
            <a:r>
              <a:rPr lang="en-GB" dirty="0" err="1" smtClean="0"/>
              <a:t>utm_campaign</a:t>
            </a:r>
            <a:r>
              <a:rPr lang="en-GB" dirty="0" smtClean="0"/>
              <a:t>=chrome_series_machinelearning_063016&amp;utm_source=</a:t>
            </a:r>
            <a:r>
              <a:rPr lang="en-GB" dirty="0" err="1" smtClean="0"/>
              <a:t>gdev&amp;utm_medium</a:t>
            </a:r>
            <a:r>
              <a:rPr lang="en-GB" dirty="0" smtClean="0"/>
              <a:t>=yt-desc</a:t>
            </a:r>
            <a:r>
              <a:rPr lang="en-GB" smtClean="0"/>
              <a:t>#0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351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2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84310" y="2077549"/>
            <a:ext cx="10018713" cy="5715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What about a game using reinforcement learning?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65335" y="2823278"/>
            <a:ext cx="1001871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Input                                                                 Output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46260" y="5521632"/>
            <a:ext cx="1001871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Raw Pixel                                              </a:t>
            </a:r>
          </a:p>
        </p:txBody>
      </p:sp>
      <p:pic>
        <p:nvPicPr>
          <p:cNvPr id="14" name="Picture 2" descr="Image result for raw pixel pac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0" y="3434067"/>
            <a:ext cx="2087565" cy="208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105525" y="4140508"/>
            <a:ext cx="3044789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Maximise the score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486275" y="4001599"/>
            <a:ext cx="914400" cy="952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781425" y="6184499"/>
            <a:ext cx="499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https://github.com/HackerHouseYT/OpenAI-</a:t>
            </a:r>
            <a:r>
              <a:rPr lang="en-GB" dirty="0" smtClean="0">
                <a:hlinkClick r:id="rId3"/>
              </a:rPr>
              <a:t>NEAT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0" name="Picture 6" descr="Image result for OpenAI G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06" y="2162506"/>
            <a:ext cx="1916417" cy="69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0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7919"/>
            <a:ext cx="9042400" cy="6570082"/>
          </a:xfrm>
          <a:prstGeom prst="rect">
            <a:avLst/>
          </a:prstGeom>
        </p:spPr>
      </p:pic>
      <p:pic>
        <p:nvPicPr>
          <p:cNvPr id="8" name="Picture 6" descr="Image result for OpenAI Gy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06" y="4712666"/>
            <a:ext cx="1916417" cy="69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Deep-Learning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95790"/>
            <a:ext cx="10018713" cy="3124201"/>
          </a:xfrm>
        </p:spPr>
        <p:txBody>
          <a:bodyPr/>
          <a:lstStyle/>
          <a:p>
            <a:r>
              <a:rPr lang="en-GB" dirty="0"/>
              <a:t>A </a:t>
            </a:r>
            <a:r>
              <a:rPr lang="en-GB" b="1" dirty="0"/>
              <a:t>deep</a:t>
            </a:r>
            <a:r>
              <a:rPr lang="en-GB" dirty="0"/>
              <a:t> neural network (DNN) is an artificial neural network (ANN) with multiple hidden layers of units between the input and output layers</a:t>
            </a:r>
            <a:r>
              <a:rPr lang="en-GB" dirty="0" smtClean="0"/>
              <a:t>.</a:t>
            </a:r>
          </a:p>
          <a:p>
            <a:r>
              <a:rPr lang="en-GB" dirty="0"/>
              <a:t>Computational deep learning is closely related to a class of theories of brain </a:t>
            </a:r>
            <a:r>
              <a:rPr lang="en-GB" dirty="0" smtClean="0"/>
              <a:t>development.</a:t>
            </a:r>
          </a:p>
          <a:p>
            <a:r>
              <a:rPr lang="en-GB" dirty="0" smtClean="0"/>
              <a:t>Computer A.I use deep learning to understand how users interact.</a:t>
            </a:r>
          </a:p>
        </p:txBody>
      </p:sp>
    </p:spTree>
    <p:extLst>
      <p:ext uri="{BB962C8B-B14F-4D97-AF65-F5344CB8AC3E}">
        <p14:creationId xmlns:p14="http://schemas.microsoft.com/office/powerpoint/2010/main" val="37088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83106"/>
            <a:ext cx="10018713" cy="3124201"/>
          </a:xfrm>
        </p:spPr>
        <p:txBody>
          <a:bodyPr/>
          <a:lstStyle/>
          <a:p>
            <a:r>
              <a:rPr lang="en-US" dirty="0" smtClean="0"/>
              <a:t>Machine learning is a wide ranging topic that focuses on learning from large datasets.</a:t>
            </a:r>
          </a:p>
          <a:p>
            <a:r>
              <a:rPr lang="en-US" dirty="0" smtClean="0"/>
              <a:t>Data from discrete types of input can be classified using decision trees.</a:t>
            </a:r>
          </a:p>
          <a:p>
            <a:r>
              <a:rPr lang="en-US" dirty="0" smtClean="0"/>
              <a:t>Regression can be used to find relationships in datasets and to make predictions.</a:t>
            </a:r>
          </a:p>
          <a:p>
            <a:r>
              <a:rPr lang="en-US" dirty="0" err="1" smtClean="0"/>
              <a:t>TensorFlow</a:t>
            </a:r>
            <a:r>
              <a:rPr lang="en-US" dirty="0" smtClean="0"/>
              <a:t> can be used for image classification.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7840" y="6416041"/>
            <a:ext cx="643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was supported by an EPSRC Doctoral Training Centre grant (EP/L015382/1)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005" y="-8466"/>
            <a:ext cx="1113995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4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38934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scikit</a:t>
            </a:r>
            <a:r>
              <a:rPr lang="en-US" dirty="0"/>
              <a:t>-learn website: </a:t>
            </a:r>
            <a:r>
              <a:rPr lang="en-US" dirty="0" smtClean="0">
                <a:hlinkClick r:id="rId2"/>
              </a:rPr>
              <a:t>www.scikit</a:t>
            </a:r>
            <a:r>
              <a:rPr lang="en-US" dirty="0">
                <a:hlinkClick r:id="rId2"/>
              </a:rPr>
              <a:t>-</a:t>
            </a:r>
            <a:r>
              <a:rPr lang="en-US" dirty="0" smtClean="0">
                <a:hlinkClick r:id="rId2"/>
              </a:rPr>
              <a:t>learn.org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dirty="0" err="1"/>
              <a:t>tensorflow</a:t>
            </a:r>
            <a:r>
              <a:rPr lang="en-US" dirty="0"/>
              <a:t> website: </a:t>
            </a:r>
            <a:r>
              <a:rPr lang="en-US" dirty="0" smtClean="0">
                <a:hlinkClick r:id="rId3"/>
              </a:rPr>
              <a:t>www.tensorflow.org</a:t>
            </a:r>
            <a:endParaRPr lang="en-US" dirty="0" smtClean="0"/>
          </a:p>
          <a:p>
            <a:r>
              <a:rPr lang="en-US" dirty="0" smtClean="0"/>
              <a:t>A YouTube series on making a basic neural network: </a:t>
            </a:r>
            <a:r>
              <a:rPr lang="en-US" dirty="0" smtClean="0">
                <a:hlinkClick r:id="rId4"/>
              </a:rPr>
              <a:t>https:</a:t>
            </a:r>
            <a:r>
              <a:rPr lang="en-US" dirty="0">
                <a:hlinkClick r:id="rId4"/>
              </a:rPr>
              <a:t>//</a:t>
            </a:r>
            <a:r>
              <a:rPr lang="en-US" dirty="0" smtClean="0">
                <a:hlinkClick r:id="rId4"/>
              </a:rPr>
              <a:t>goo.gl/uvhELR</a:t>
            </a:r>
            <a:endParaRPr lang="en-US" dirty="0" smtClean="0"/>
          </a:p>
          <a:p>
            <a:r>
              <a:rPr lang="en-US" dirty="0" smtClean="0"/>
              <a:t>A YouTube series on Machine Learning </a:t>
            </a:r>
            <a:r>
              <a:rPr lang="en-US" dirty="0"/>
              <a:t>(inspiration):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www.youtube.com/watch?v=cKxRvEZd3Mw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4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What is it?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A subset of Computer Science and derived from Artificial Intelligence (AI)</a:t>
            </a:r>
          </a:p>
          <a:p>
            <a:r>
              <a:rPr lang="en-US" dirty="0" smtClean="0"/>
              <a:t>At it’s heart a probability generator, with strong ties to statistics/mathematical optimisation. </a:t>
            </a:r>
          </a:p>
          <a:p>
            <a:r>
              <a:rPr lang="en-US" dirty="0" smtClean="0"/>
              <a:t>Improving the probability score taken as ‘learning’. Uses this learnt data to ‘predict’ on new data.</a:t>
            </a:r>
            <a:endParaRPr lang="en-US" dirty="0"/>
          </a:p>
          <a:p>
            <a:r>
              <a:rPr lang="en-US" dirty="0" smtClean="0"/>
              <a:t>Examples of use: </a:t>
            </a:r>
            <a:r>
              <a:rPr lang="en-US" i="1" dirty="0" smtClean="0"/>
              <a:t>Spam Filtering, Character Recognition, Computer Vision, Search Engines, Social Media</a:t>
            </a:r>
          </a:p>
        </p:txBody>
      </p:sp>
    </p:spTree>
    <p:extLst>
      <p:ext uri="{BB962C8B-B14F-4D97-AF65-F5344CB8AC3E}">
        <p14:creationId xmlns:p14="http://schemas.microsoft.com/office/powerpoint/2010/main" val="421908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53048"/>
            <a:ext cx="10018713" cy="1752599"/>
          </a:xfrm>
        </p:spPr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24349" y="2255523"/>
            <a:ext cx="7878674" cy="4128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detect_edges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(‘image’):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lots of code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count_colour_pixels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(‘image’):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lots of code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guess_texture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(‘image’):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lots of code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define_fruit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(‘image’):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lots of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28899" y="6384177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Apples and Oranges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The solution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3503" y="2067400"/>
            <a:ext cx="71203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i="1" dirty="0"/>
              <a:t>f</a:t>
            </a:r>
            <a:r>
              <a:rPr lang="en-US" sz="3000" i="1" dirty="0" smtClean="0"/>
              <a:t>(</a:t>
            </a:r>
            <a:r>
              <a:rPr lang="en-US" sz="3000" b="1" i="1" dirty="0" smtClean="0"/>
              <a:t>X</a:t>
            </a:r>
            <a:r>
              <a:rPr lang="en-US" sz="3000" i="1" dirty="0" smtClean="0"/>
              <a:t>)</a:t>
            </a:r>
            <a:r>
              <a:rPr lang="en-US" sz="3000" b="1" i="1" dirty="0" smtClean="0"/>
              <a:t> = y</a:t>
            </a:r>
            <a:endParaRPr lang="en-US" sz="3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429667" y="2575368"/>
            <a:ext cx="812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where </a:t>
            </a:r>
            <a:r>
              <a:rPr lang="en-US" sz="2400" b="1" i="1" dirty="0" smtClean="0"/>
              <a:t>X</a:t>
            </a:r>
            <a:r>
              <a:rPr lang="en-US" sz="2400" dirty="0" smtClean="0"/>
              <a:t> is a </a:t>
            </a:r>
            <a:r>
              <a:rPr lang="en-US" sz="2400" b="1" dirty="0" smtClean="0"/>
              <a:t>matrix</a:t>
            </a:r>
            <a:r>
              <a:rPr lang="en-US" sz="2400" dirty="0" smtClean="0"/>
              <a:t> of input, independent variables, and </a:t>
            </a:r>
            <a:r>
              <a:rPr lang="en-US" sz="2400" i="1" dirty="0" smtClean="0"/>
              <a:t>y</a:t>
            </a:r>
            <a:r>
              <a:rPr lang="en-US" sz="2400" dirty="0" smtClean="0"/>
              <a:t> is a </a:t>
            </a:r>
            <a:r>
              <a:rPr lang="en-US" sz="2400" b="1" dirty="0" smtClean="0"/>
              <a:t>vector</a:t>
            </a:r>
            <a:r>
              <a:rPr lang="en-US" sz="2400" dirty="0" smtClean="0"/>
              <a:t> of output, dependent variables </a:t>
            </a:r>
            <a:r>
              <a:rPr lang="en-US" sz="2400" i="1" dirty="0" smtClean="0"/>
              <a:t>that classify </a:t>
            </a:r>
            <a:r>
              <a:rPr lang="en-US" sz="2400" b="1" i="1" dirty="0" smtClean="0"/>
              <a:t>X</a:t>
            </a:r>
            <a:r>
              <a:rPr lang="en-US" sz="2400" dirty="0" smtClean="0"/>
              <a:t>.  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633022"/>
              </p:ext>
            </p:extLst>
          </p:nvPr>
        </p:nvGraphicFramePr>
        <p:xfrm>
          <a:off x="2429667" y="3528114"/>
          <a:ext cx="8128000" cy="277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Sepal Length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Sepal Width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Petal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Length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Petal Width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Species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5.1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1.4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0.2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</a:t>
                      </a:r>
                      <a:r>
                        <a:rPr lang="en-US" dirty="0" err="1">
                          <a:effectLst/>
                        </a:rPr>
                        <a:t>setosa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4.9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3.0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1.4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0.2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I. setosa</a:t>
                      </a: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4.7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1.3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0.2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</a:t>
                      </a:r>
                      <a:r>
                        <a:rPr lang="en-US" dirty="0" err="1">
                          <a:effectLst/>
                        </a:rPr>
                        <a:t>setosa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7.0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4.7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1.4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I. versicolor</a:t>
                      </a: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6.4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1.5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versicolor</a:t>
                      </a: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>
                          <a:effectLst/>
                        </a:rPr>
                        <a:t>6.3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6.0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dirty="0">
                          <a:effectLst/>
                        </a:rPr>
                        <a:t>2.5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</a:t>
                      </a:r>
                      <a:r>
                        <a:rPr lang="en-US" dirty="0" err="1">
                          <a:effectLst/>
                        </a:rPr>
                        <a:t>virginica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314145" y="6394598"/>
            <a:ext cx="23590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252525"/>
                </a:solidFill>
                <a:latin typeface="Arial" charset="0"/>
              </a:rPr>
              <a:t>Taken from Fisher's</a:t>
            </a:r>
            <a:r>
              <a:rPr lang="en-US" sz="1200" dirty="0">
                <a:solidFill>
                  <a:srgbClr val="252525"/>
                </a:solidFill>
                <a:latin typeface="Arial" charset="0"/>
              </a:rPr>
              <a:t> </a:t>
            </a:r>
            <a:r>
              <a:rPr lang="en-US" sz="1200" i="1" dirty="0">
                <a:solidFill>
                  <a:srgbClr val="252525"/>
                </a:solidFill>
                <a:latin typeface="Arial" charset="0"/>
              </a:rPr>
              <a:t>Iris</a:t>
            </a:r>
            <a:r>
              <a:rPr lang="en-US" sz="1200" dirty="0">
                <a:solidFill>
                  <a:srgbClr val="252525"/>
                </a:solidFill>
                <a:latin typeface="Arial" charset="0"/>
              </a:rPr>
              <a:t> data set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5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1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59"/>
          <a:stretch/>
        </p:blipFill>
        <p:spPr>
          <a:xfrm>
            <a:off x="6434407" y="1011765"/>
            <a:ext cx="4744154" cy="4546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>
            <a:normAutofit/>
          </a:bodyPr>
          <a:lstStyle/>
          <a:p>
            <a:r>
              <a:rPr lang="en-US" dirty="0"/>
              <a:t>Iris Dataset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14529" y="2666999"/>
            <a:ext cx="4809687" cy="3124201"/>
          </a:xfrm>
        </p:spPr>
        <p:txBody>
          <a:bodyPr>
            <a:normAutofit/>
          </a:bodyPr>
          <a:lstStyle/>
          <a:p>
            <a:r>
              <a:rPr lang="en-US" dirty="0"/>
              <a:t>Each species is shaded </a:t>
            </a:r>
            <a:r>
              <a:rPr lang="en-US" dirty="0" smtClean="0"/>
              <a:t>a different </a:t>
            </a:r>
            <a:r>
              <a:rPr lang="en-US" dirty="0"/>
              <a:t>colour</a:t>
            </a:r>
          </a:p>
          <a:p>
            <a:r>
              <a:rPr lang="en-US" dirty="0"/>
              <a:t>Clear distinct </a:t>
            </a:r>
            <a:r>
              <a:rPr lang="en-US" dirty="0" smtClean="0"/>
              <a:t>patterns emerge</a:t>
            </a:r>
            <a:endParaRPr lang="en-US" dirty="0"/>
          </a:p>
          <a:p>
            <a:r>
              <a:rPr lang="en-US" dirty="0"/>
              <a:t>ML trained to learn these patterns</a:t>
            </a:r>
          </a:p>
          <a:p>
            <a:r>
              <a:rPr lang="en-US" dirty="0"/>
              <a:t>Applies it to new information when available</a:t>
            </a:r>
          </a:p>
        </p:txBody>
      </p:sp>
      <p:sp>
        <p:nvSpPr>
          <p:cNvPr id="3" name="Rectangle 2"/>
          <p:cNvSpPr/>
          <p:nvPr/>
        </p:nvSpPr>
        <p:spPr>
          <a:xfrm>
            <a:off x="6720875" y="5921307"/>
            <a:ext cx="4157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Nicoguaro</a:t>
            </a:r>
            <a:r>
              <a:rPr lang="en-US" sz="1200" dirty="0"/>
              <a:t> - Own work, CC BY 4.0,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=46257808</a:t>
            </a:r>
          </a:p>
        </p:txBody>
      </p:sp>
    </p:spTree>
    <p:extLst>
      <p:ext uri="{BB962C8B-B14F-4D97-AF65-F5344CB8AC3E}">
        <p14:creationId xmlns:p14="http://schemas.microsoft.com/office/powerpoint/2010/main" val="21559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Going slightly deeper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Three broad categories: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 smtClean="0"/>
              <a:t>Supervised Learning </a:t>
            </a:r>
            <a:r>
              <a:rPr lang="en-US" dirty="0" smtClean="0"/>
              <a:t>– Presented with example inputs and corresponding outputs, given by a ‘teacher’.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 smtClean="0"/>
              <a:t>Unsupervised Learning/Data Mining </a:t>
            </a:r>
            <a:r>
              <a:rPr lang="en-US" dirty="0" smtClean="0"/>
              <a:t>– No labels given to inputs, computer infers features.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 smtClean="0"/>
              <a:t>Reinforcement Learning </a:t>
            </a:r>
            <a:r>
              <a:rPr lang="en-US" dirty="0" smtClean="0"/>
              <a:t>– Interacts with a dynamic environment where it must perform a certain goal, feedback via rewards/punishments.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11049"/>
            <a:ext cx="10018713" cy="1752599"/>
          </a:xfrm>
        </p:spPr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21" y="1950040"/>
            <a:ext cx="3825062" cy="3612559"/>
          </a:xfrm>
        </p:spPr>
      </p:pic>
      <p:sp>
        <p:nvSpPr>
          <p:cNvPr id="4" name="Rectangle 3"/>
          <p:cNvSpPr/>
          <p:nvPr/>
        </p:nvSpPr>
        <p:spPr>
          <a:xfrm>
            <a:off x="1577107" y="5690016"/>
            <a:ext cx="41322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Stephen </a:t>
            </a:r>
            <a:r>
              <a:rPr lang="en-US" sz="1200" dirty="0" err="1"/>
              <a:t>Milborrow</a:t>
            </a:r>
            <a:r>
              <a:rPr lang="en-US" sz="1200" dirty="0"/>
              <a:t> - Own work, CC BY-SA 3.0,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=14143467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2193" y="1871278"/>
            <a:ext cx="54264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Decision Trees convert the column data into a tree hierarchy where each leaf node will refer to one of the labels that can be identified with the feature data.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branch tries to classify with a condition based on one of the feature columns.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More columns/data leads to more complex tree structure.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4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6|2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6.9|6.5|1|0.5|0.3|3.9|11.5|7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7426</TotalTime>
  <Words>1839</Words>
  <Application>Microsoft Macintosh PowerPoint</Application>
  <PresentationFormat>Widescreen</PresentationFormat>
  <Paragraphs>249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Corbel</vt:lpstr>
      <vt:lpstr>Courier New</vt:lpstr>
      <vt:lpstr>Mangal</vt:lpstr>
      <vt:lpstr>Arial</vt:lpstr>
      <vt:lpstr>Parallax</vt:lpstr>
      <vt:lpstr>Introduction to Machine Learning in Python</vt:lpstr>
      <vt:lpstr>Overview</vt:lpstr>
      <vt:lpstr>Assumptions</vt:lpstr>
      <vt:lpstr>Machine Learning – What is it?</vt:lpstr>
      <vt:lpstr>Machine Learning – The Problem</vt:lpstr>
      <vt:lpstr>Machine Learning – The solution</vt:lpstr>
      <vt:lpstr>Iris Dataset</vt:lpstr>
      <vt:lpstr>Machine Learning – Going slightly deeper</vt:lpstr>
      <vt:lpstr>Decision Trees</vt:lpstr>
      <vt:lpstr>K-Nearest Neighbours</vt:lpstr>
      <vt:lpstr>Understandability of Machine Learning</vt:lpstr>
      <vt:lpstr>Scikit-Learn</vt:lpstr>
      <vt:lpstr>PowerPoint Presentation</vt:lpstr>
      <vt:lpstr>Practical – Getting Started</vt:lpstr>
      <vt:lpstr>Practical 1.1 and 1.2 – Classification</vt:lpstr>
      <vt:lpstr>Introduction Summary</vt:lpstr>
      <vt:lpstr>Regression</vt:lpstr>
      <vt:lpstr>Regression</vt:lpstr>
      <vt:lpstr>Preprocessing</vt:lpstr>
      <vt:lpstr>Underfiitting and Overfitting</vt:lpstr>
      <vt:lpstr>Scikit-Learn and Regression</vt:lpstr>
      <vt:lpstr>Regression and Decision Trees</vt:lpstr>
      <vt:lpstr>Extra Tree Regressor</vt:lpstr>
      <vt:lpstr>Feature Importance and Metrics</vt:lpstr>
      <vt:lpstr>Regression Practical</vt:lpstr>
      <vt:lpstr>Regression Summary</vt:lpstr>
      <vt:lpstr>Image Classifier With TensorFlow</vt:lpstr>
      <vt:lpstr>Deep-Learning</vt:lpstr>
      <vt:lpstr>Neural Network</vt:lpstr>
      <vt:lpstr>PowerPoint Presentation</vt:lpstr>
      <vt:lpstr>What is TensorFlow?</vt:lpstr>
      <vt:lpstr>Practical 1 - Supervised</vt:lpstr>
      <vt:lpstr>Practical 2</vt:lpstr>
      <vt:lpstr>PowerPoint Presentation</vt:lpstr>
      <vt:lpstr>Deep-Learning Summary</vt:lpstr>
      <vt:lpstr>Summary</vt:lpstr>
      <vt:lpstr>Further Resources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in Python</dc:title>
  <dc:creator>Parkes G.M.</dc:creator>
  <cp:lastModifiedBy>Parkes G.M.</cp:lastModifiedBy>
  <cp:revision>255</cp:revision>
  <dcterms:created xsi:type="dcterms:W3CDTF">2017-03-06T11:52:56Z</dcterms:created>
  <dcterms:modified xsi:type="dcterms:W3CDTF">2017-04-23T22:41:33Z</dcterms:modified>
</cp:coreProperties>
</file>